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4" r:id="rId3"/>
    <p:sldId id="343" r:id="rId4"/>
    <p:sldId id="258" r:id="rId5"/>
    <p:sldId id="259" r:id="rId6"/>
    <p:sldId id="260" r:id="rId7"/>
    <p:sldId id="261" r:id="rId8"/>
    <p:sldId id="262" r:id="rId9"/>
    <p:sldId id="263" r:id="rId10"/>
    <p:sldId id="264" r:id="rId11"/>
    <p:sldId id="265" r:id="rId12"/>
    <p:sldId id="266" r:id="rId13"/>
    <p:sldId id="267" r:id="rId14"/>
    <p:sldId id="335" r:id="rId15"/>
    <p:sldId id="269" r:id="rId16"/>
    <p:sldId id="337" r:id="rId17"/>
    <p:sldId id="270" r:id="rId18"/>
    <p:sldId id="271" r:id="rId19"/>
    <p:sldId id="330" r:id="rId20"/>
    <p:sldId id="273" r:id="rId21"/>
    <p:sldId id="274" r:id="rId22"/>
    <p:sldId id="275" r:id="rId23"/>
    <p:sldId id="276" r:id="rId24"/>
    <p:sldId id="277" r:id="rId25"/>
    <p:sldId id="278" r:id="rId26"/>
    <p:sldId id="336"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339" r:id="rId40"/>
    <p:sldId id="331" r:id="rId41"/>
    <p:sldId id="291" r:id="rId42"/>
    <p:sldId id="293" r:id="rId43"/>
    <p:sldId id="294" r:id="rId44"/>
    <p:sldId id="295" r:id="rId45"/>
    <p:sldId id="296" r:id="rId46"/>
    <p:sldId id="297" r:id="rId47"/>
    <p:sldId id="298" r:id="rId48"/>
    <p:sldId id="299" r:id="rId49"/>
    <p:sldId id="300" r:id="rId50"/>
    <p:sldId id="340" r:id="rId51"/>
    <p:sldId id="301" r:id="rId52"/>
    <p:sldId id="302" r:id="rId53"/>
    <p:sldId id="303" r:id="rId54"/>
    <p:sldId id="304" r:id="rId55"/>
    <p:sldId id="305" r:id="rId56"/>
    <p:sldId id="306" r:id="rId57"/>
    <p:sldId id="307" r:id="rId58"/>
    <p:sldId id="341" r:id="rId59"/>
    <p:sldId id="309" r:id="rId60"/>
    <p:sldId id="310" r:id="rId61"/>
    <p:sldId id="338" r:id="rId62"/>
    <p:sldId id="311" r:id="rId63"/>
    <p:sldId id="312" r:id="rId64"/>
    <p:sldId id="313" r:id="rId65"/>
    <p:sldId id="314" r:id="rId66"/>
    <p:sldId id="332" r:id="rId67"/>
    <p:sldId id="315" r:id="rId68"/>
    <p:sldId id="316" r:id="rId69"/>
    <p:sldId id="317" r:id="rId70"/>
    <p:sldId id="318" r:id="rId71"/>
    <p:sldId id="319" r:id="rId72"/>
    <p:sldId id="320" r:id="rId73"/>
    <p:sldId id="321" r:id="rId74"/>
    <p:sldId id="342" r:id="rId75"/>
    <p:sldId id="322" r:id="rId76"/>
    <p:sldId id="323" r:id="rId77"/>
    <p:sldId id="324" r:id="rId78"/>
    <p:sldId id="325" r:id="rId79"/>
    <p:sldId id="326" r:id="rId80"/>
    <p:sldId id="327" r:id="rId81"/>
    <p:sldId id="328" r:id="rId82"/>
    <p:sldId id="329" r:id="rId83"/>
    <p:sldId id="333" r:id="rId84"/>
  </p:sldIdLst>
  <p:sldSz cx="9144000" cy="6858000" type="screen4x3"/>
  <p:notesSz cx="6858000" cy="9144000"/>
  <p:photoAlbum/>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34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C8D978B-5A36-4637-A74F-509FAF5EE85B}" type="datetimeFigureOut">
              <a:rPr lang="en-US"/>
              <a:pPr>
                <a:defRPr/>
              </a:pPr>
              <a:t>2/21/2022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71329C3-54C5-4F82-99CC-3A429B5F19A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146ACB1-1756-423A-9828-80E17E4617E7}" type="datetimeFigureOut">
              <a:rPr lang="en-US"/>
              <a:pPr>
                <a:defRPr/>
              </a:pPr>
              <a:t>2/21/2022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A87D97-43BF-4510-8DD1-5C689C46839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02555DC-C7E2-4BB9-B33B-DD075B05A244}" type="datetimeFigureOut">
              <a:rPr lang="en-US"/>
              <a:pPr>
                <a:defRPr/>
              </a:pPr>
              <a:t>2/21/2022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34D295-79D1-42A6-A3B8-3D86DF5EEA1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0230B05-2A54-448D-ACA7-78126B4C2AD0}" type="datetimeFigureOut">
              <a:rPr lang="en-US"/>
              <a:pPr>
                <a:defRPr/>
              </a:pPr>
              <a:t>2/21/2022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6D933B6-D74C-4812-A085-532D4E13EB1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AA61348-594F-4478-B277-9AEF6BEAE00B}" type="datetimeFigureOut">
              <a:rPr lang="en-US"/>
              <a:pPr>
                <a:defRPr/>
              </a:pPr>
              <a:t>2/21/2022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0E4EDFC-F0E1-4597-861B-3F655E6E34B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38E1C16-7DE7-4B8A-A9F8-0F4A03893DE4}" type="datetimeFigureOut">
              <a:rPr lang="en-US"/>
              <a:pPr>
                <a:defRPr/>
              </a:pPr>
              <a:t>2/21/2022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3FEED2F-6372-46AA-963C-B8024D93D89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DEF7F4C-21FF-49AE-B0FA-83CACFC35F37}" type="datetimeFigureOut">
              <a:rPr lang="en-US"/>
              <a:pPr>
                <a:defRPr/>
              </a:pPr>
              <a:t>2/21/2022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E94F547-5C86-46C8-973D-1499F5EB9E7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2D79A75-1D1D-41E8-A46A-FAF770E573B2}" type="datetimeFigureOut">
              <a:rPr lang="en-US"/>
              <a:pPr>
                <a:defRPr/>
              </a:pPr>
              <a:t>2/21/2022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FFB9FA-92A8-428A-875B-F124C5D730C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E889D57-EEE8-4ADD-912B-EEEEB38E47AF}" type="datetimeFigureOut">
              <a:rPr lang="en-US"/>
              <a:pPr>
                <a:defRPr/>
              </a:pPr>
              <a:t>2/21/2022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A42913C-6F45-4938-9E83-B1E1D7F2861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A224ED7-C874-4E1E-A928-484C6285E37F}" type="datetimeFigureOut">
              <a:rPr lang="en-US"/>
              <a:pPr>
                <a:defRPr/>
              </a:pPr>
              <a:t>2/21/2022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9E3995-2D1A-4DFD-A57D-B76C4954715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5889C2A-66C7-4FFF-B9CC-DFB43AD99DCE}" type="datetimeFigureOut">
              <a:rPr lang="en-US"/>
              <a:pPr>
                <a:defRPr/>
              </a:pPr>
              <a:t>2/21/2022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68F94F-B2F2-4589-A5B3-93CC753D0F3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6F0F7FC-DAFB-479E-AA63-5C0490E0B550}" type="datetimeFigureOut">
              <a:rPr lang="en-US"/>
              <a:pPr>
                <a:defRPr/>
              </a:pPr>
              <a:t>2/21/2022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A6FC24E-67D2-4C81-956B-5E6F7E1D04E8}"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3410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en-US" dirty="0"/>
              <a:t>KEVIN CASSIDY </a:t>
            </a:r>
            <a:br>
              <a:rPr lang="en-US" dirty="0"/>
            </a:br>
            <a:r>
              <a:rPr lang="en-US" dirty="0"/>
              <a:t>PHOTO COMPOSITIONS</a:t>
            </a:r>
            <a:br>
              <a:rPr lang="en-US" dirty="0"/>
            </a:br>
            <a:endParaRPr lang="en-US" dirty="0"/>
          </a:p>
        </p:txBody>
      </p:sp>
      <p:sp>
        <p:nvSpPr>
          <p:cNvPr id="3" name="Subtitle 2"/>
          <p:cNvSpPr>
            <a:spLocks noGrp="1"/>
          </p:cNvSpPr>
          <p:nvPr>
            <p:ph type="subTitle" idx="1"/>
          </p:nvPr>
        </p:nvSpPr>
        <p:spPr>
          <a:xfrm>
            <a:off x="1295400" y="3886200"/>
            <a:ext cx="6400800" cy="1752600"/>
          </a:xfrm>
        </p:spPr>
        <p:txBody>
          <a:bodyPr rtlCol="0">
            <a:normAutofit fontScale="400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THE ACROPOLIS AT ATHENS</a:t>
            </a:r>
          </a:p>
          <a:p>
            <a:pPr eaLnBrk="1" hangingPunct="1">
              <a:lnSpc>
                <a:spcPct val="80000"/>
              </a:lnSpc>
              <a:defRPr/>
            </a:pPr>
            <a:r>
              <a:rPr lang="en-US" b="1" dirty="0"/>
              <a:t>SOUTH SLOPE AND THEPROPLYEA. </a:t>
            </a:r>
          </a:p>
          <a:p>
            <a:pPr eaLnBrk="1" hangingPunct="1">
              <a:lnSpc>
                <a:spcPct val="80000"/>
              </a:lnSpc>
              <a:defRPr/>
            </a:pPr>
            <a:r>
              <a:rPr lang="en-US" b="1" dirty="0"/>
              <a:t>TEMPLE OF ATHENA NIKE. </a:t>
            </a:r>
          </a:p>
          <a:p>
            <a:pPr eaLnBrk="1" hangingPunct="1">
              <a:lnSpc>
                <a:spcPct val="80000"/>
              </a:lnSpc>
              <a:defRPr/>
            </a:pPr>
            <a:r>
              <a:rPr lang="en-US" b="1" dirty="0"/>
              <a:t>THE PARTHENON. THE ERECTHEUM.  </a:t>
            </a:r>
          </a:p>
          <a:p>
            <a:pPr eaLnBrk="1" hangingPunct="1">
              <a:lnSpc>
                <a:spcPct val="80000"/>
              </a:lnSpc>
              <a:defRPr/>
            </a:pPr>
            <a:r>
              <a:rPr lang="en-US" b="1" dirty="0"/>
              <a:t>GRISIELLE PARTHENON AND ERECTHEUM. </a:t>
            </a:r>
          </a:p>
          <a:p>
            <a:pPr eaLnBrk="1" hangingPunct="1">
              <a:lnSpc>
                <a:spcPct val="80000"/>
              </a:lnSpc>
              <a:defRPr/>
            </a:pPr>
            <a:r>
              <a:rPr lang="en-US" b="1" dirty="0">
                <a:solidFill>
                  <a:srgbClr val="FFFFFF"/>
                </a:solidFill>
              </a:rPr>
              <a:t>© Kevin Cassidy Photo Videos 27 Nov 2021 Ver 4.a</a:t>
            </a:r>
          </a:p>
          <a:p>
            <a:pPr eaLnBrk="1" hangingPunct="1">
              <a:lnSpc>
                <a:spcPct val="80000"/>
              </a:lnSpc>
              <a:defRPr/>
            </a:pPr>
            <a:endParaRPr lang="en-US" b="1" dirty="0"/>
          </a:p>
          <a:p>
            <a:pPr eaLnBrk="1" fontAlgn="auto" hangingPunct="1">
              <a:spcAft>
                <a:spcPts val="0"/>
              </a:spcAft>
              <a:buFont typeface="Arial" pitchFamily="34" charset="0"/>
              <a:buNone/>
              <a:defRPr/>
            </a:pPr>
            <a:r>
              <a:rPr lang="en-US" b="1" dirty="0"/>
              <a:t>*</a:t>
            </a:r>
          </a:p>
        </p:txBody>
      </p:sp>
    </p:spTree>
  </p:cSld>
  <p:clrMapOvr>
    <a:masterClrMapping/>
  </p:clrMapOvr>
  <p:transition advTm="341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85800" y="762000"/>
            <a:ext cx="7772400" cy="1981200"/>
          </a:xfrm>
        </p:spPr>
        <p:txBody>
          <a:bodyPr/>
          <a:lstStyle/>
          <a:p>
            <a:pPr eaLnBrk="1" hangingPunct="1"/>
            <a:r>
              <a:rPr lang="en-US"/>
              <a:t>THE SOUTH SLOPE OF THE  ACROPOLIS AND THE PROPLYEA</a:t>
            </a:r>
          </a:p>
        </p:txBody>
      </p:sp>
      <p:sp>
        <p:nvSpPr>
          <p:cNvPr id="3" name="Subtitle 2"/>
          <p:cNvSpPr>
            <a:spLocks noGrp="1"/>
          </p:cNvSpPr>
          <p:nvPr>
            <p:ph type="subTitle" idx="1"/>
          </p:nvPr>
        </p:nvSpPr>
        <p:spPr>
          <a:xfrm>
            <a:off x="1371600" y="2819400"/>
            <a:ext cx="6400800" cy="3810000"/>
          </a:xfrm>
        </p:spPr>
        <p:txBody>
          <a:bodyPr rtlCol="0">
            <a:normAutofit fontScale="550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This first series of photo compositions includes: the south slope of the Acropolis, the approach to the </a:t>
            </a:r>
            <a:r>
              <a:rPr lang="en-US" sz="4100" b="1" dirty="0" err="1"/>
              <a:t>Propylyea</a:t>
            </a:r>
            <a:r>
              <a:rPr lang="en-US" sz="4100" b="1" dirty="0"/>
              <a:t> (entrance) with the Parthenon in the distance,  several views of the Temple of Athena Nike (Victory) from outside the walls, the passage up, into, and through the </a:t>
            </a:r>
            <a:r>
              <a:rPr lang="en-US" sz="4100" b="1" dirty="0" err="1"/>
              <a:t>Proplyea</a:t>
            </a:r>
            <a:r>
              <a:rPr lang="en-US" sz="4100" b="1" dirty="0"/>
              <a:t>.  Towards the left is the </a:t>
            </a:r>
            <a:r>
              <a:rPr lang="en-US" sz="4100" b="1" dirty="0" err="1"/>
              <a:t>Erectheum</a:t>
            </a:r>
            <a:r>
              <a:rPr lang="en-US" sz="4100" b="1" dirty="0"/>
              <a:t>, and a partial view of the Parthenon from inside the Temple of Athena Nike. These photo compositions were taken in 1979, before the really heavy restoration and construction work had seriously begun, which, by the way, is still going on today. </a:t>
            </a:r>
            <a:endParaRPr lang="en-US" b="1" dirty="0"/>
          </a:p>
        </p:txBody>
      </p:sp>
    </p:spTree>
  </p:cSld>
  <p:clrMapOvr>
    <a:masterClrMapping/>
  </p:clrMapOvr>
  <p:transition advTm="341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F1EDE-B528-4206-83A3-FBC96AF1D5FD}"/>
              </a:ext>
            </a:extLst>
          </p:cNvPr>
          <p:cNvSpPr>
            <a:spLocks noGrp="1"/>
          </p:cNvSpPr>
          <p:nvPr>
            <p:ph type="ctrTitle"/>
          </p:nvPr>
        </p:nvSpPr>
        <p:spPr>
          <a:xfrm>
            <a:off x="685800" y="685801"/>
            <a:ext cx="7772400" cy="838199"/>
          </a:xfrm>
        </p:spPr>
        <p:txBody>
          <a:bodyPr/>
          <a:lstStyle/>
          <a:p>
            <a:r>
              <a:rPr lang="en-US" dirty="0"/>
              <a:t>INTRODUCTION</a:t>
            </a:r>
          </a:p>
        </p:txBody>
      </p:sp>
      <p:sp>
        <p:nvSpPr>
          <p:cNvPr id="3" name="Subtitle 2">
            <a:extLst>
              <a:ext uri="{FF2B5EF4-FFF2-40B4-BE49-F238E27FC236}">
                <a16:creationId xmlns:a16="http://schemas.microsoft.com/office/drawing/2014/main" id="{647D8E67-7294-438C-9C36-81C6CCD1EA91}"/>
              </a:ext>
            </a:extLst>
          </p:cNvPr>
          <p:cNvSpPr>
            <a:spLocks noGrp="1"/>
          </p:cNvSpPr>
          <p:nvPr>
            <p:ph type="subTitle" idx="1"/>
          </p:nvPr>
        </p:nvSpPr>
        <p:spPr>
          <a:xfrm>
            <a:off x="838200" y="1905000"/>
            <a:ext cx="7467600" cy="4800600"/>
          </a:xfrm>
        </p:spPr>
        <p:txBody>
          <a:bodyPr/>
          <a:lstStyle/>
          <a:p>
            <a:r>
              <a:rPr lang="en-US" sz="2300" dirty="0"/>
              <a:t>The Parthenon was built between 447 and 432 BC in Athens, Greece. It replaced an older structure – the Old Parthenon – which was destroyed by the Persians during their invasion of Greece.   In the 5</a:t>
            </a:r>
            <a:r>
              <a:rPr lang="en-US" sz="2300" baseline="30000" dirty="0"/>
              <a:t>th</a:t>
            </a:r>
            <a:r>
              <a:rPr lang="en-US" sz="2300" dirty="0"/>
              <a:t> Century AD the Parthenon was converted to a church for the Virgin Mary – Our Lady of Athens.  After the conquest by the Ottoman Turks it was turned into a Mosque in 1476.  In _____ Lord Elgin removed many of the sculptures from the Parthenon and eventually sold them to the British Museum where they have become an international source of controversy.  A global movement has developed to return the sculptures to Greece.</a:t>
            </a:r>
          </a:p>
        </p:txBody>
      </p:sp>
    </p:spTree>
    <p:extLst>
      <p:ext uri="{BB962C8B-B14F-4D97-AF65-F5344CB8AC3E}">
        <p14:creationId xmlns:p14="http://schemas.microsoft.com/office/powerpoint/2010/main" val="3652214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994262-R1-E001.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994262-R1-E002.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994262-R1-E003.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994262-R1-E004.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994262-R1-E005.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994262-R1-E006.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994262-R1-E007.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descr="994262-R1-E008.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994262-R1-E009.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994262-R1-E010.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685800" y="609600"/>
            <a:ext cx="7772400" cy="1600200"/>
          </a:xfrm>
        </p:spPr>
        <p:txBody>
          <a:bodyPr/>
          <a:lstStyle/>
          <a:p>
            <a:pPr eaLnBrk="1" hangingPunct="1"/>
            <a:r>
              <a:rPr lang="en-US"/>
              <a:t>THE PARTHENON</a:t>
            </a:r>
          </a:p>
        </p:txBody>
      </p:sp>
      <p:sp>
        <p:nvSpPr>
          <p:cNvPr id="3" name="Subtitle 2"/>
          <p:cNvSpPr>
            <a:spLocks noGrp="1"/>
          </p:cNvSpPr>
          <p:nvPr>
            <p:ph type="subTitle" idx="1"/>
          </p:nvPr>
        </p:nvSpPr>
        <p:spPr>
          <a:xfrm>
            <a:off x="1524000" y="2133600"/>
            <a:ext cx="6858000" cy="4267200"/>
          </a:xfrm>
        </p:spPr>
        <p:txBody>
          <a:bodyPr rtlCol="0">
            <a:normAutofit fontScale="400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After the Greeks had won their victories over the Persians  at the battles of Marathon, Salamis, and </a:t>
            </a:r>
            <a:r>
              <a:rPr lang="en-US" sz="4100" b="1" dirty="0" err="1"/>
              <a:t>Plaatea</a:t>
            </a:r>
            <a:r>
              <a:rPr lang="en-US" sz="4100" b="1" dirty="0"/>
              <a:t>, the Athenian leader and general Pericles conceived the idea of rebuilding the old temple of Athena. The old temple was still incomplete when the Persians burned it (pigs!). Pericles’ new conception was on a much grander scale. The work was begun in 435 BCE and was completed just seven years later in _____BCE.  In my view,  the Parthenon is the greatest sculpture in world history, if you consider the Parthenon Temple itself as a sculpture sitting on its pedestal.  Each column drum in each column is an amazing, complex work or art and science in itself. Then there are the alternating </a:t>
            </a:r>
            <a:r>
              <a:rPr lang="en-US" sz="4100" b="1" dirty="0" err="1"/>
              <a:t>triglyps</a:t>
            </a:r>
            <a:r>
              <a:rPr lang="en-US" sz="4100" b="1" dirty="0"/>
              <a:t> and </a:t>
            </a:r>
            <a:r>
              <a:rPr lang="en-US" sz="4100" b="1" dirty="0" err="1"/>
              <a:t>metopes</a:t>
            </a:r>
            <a:r>
              <a:rPr lang="en-US" sz="4100" b="1" dirty="0"/>
              <a:t>, the totally surreal </a:t>
            </a:r>
            <a:r>
              <a:rPr lang="en-US" sz="4100" b="1" dirty="0" err="1"/>
              <a:t>panathenaic</a:t>
            </a:r>
            <a:r>
              <a:rPr lang="en-US" sz="4100" b="1" dirty="0"/>
              <a:t>  frieze embedded  up and inside the columns that runs around the entire Parthenon, depicting the presentation of the heroes of the Battle of Marathon to the Olympians Gods and Goddesses, the sculptures of the Olympians in the Eastern and the Battle for Athens between </a:t>
            </a:r>
            <a:r>
              <a:rPr lang="en-US" sz="4100" b="1" dirty="0" err="1"/>
              <a:t>Posioden</a:t>
            </a:r>
            <a:r>
              <a:rPr lang="en-US" sz="4100" b="1" dirty="0"/>
              <a:t> and Athena in the Western Pediments, and finally, last but not leas, the giant statue of Athena built by Phidias that stood in the center of the Temple. </a:t>
            </a:r>
          </a:p>
          <a:p>
            <a:pPr eaLnBrk="1" fontAlgn="auto" hangingPunct="1">
              <a:spcAft>
                <a:spcPts val="0"/>
              </a:spcAft>
              <a:buFont typeface="Arial" pitchFamily="34" charset="0"/>
              <a:buNone/>
              <a:defRPr/>
            </a:pPr>
            <a:r>
              <a:rPr lang="en-US" sz="4100" b="1" dirty="0"/>
              <a:t>Pretty Cool!</a:t>
            </a:r>
            <a:endParaRPr lang="en-US" b="1" dirty="0"/>
          </a:p>
        </p:txBody>
      </p:sp>
    </p:spTree>
  </p:cSld>
  <p:clrMapOvr>
    <a:masterClrMapping/>
  </p:clrMapOvr>
  <p:transition advTm="341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994262-R1-E012.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685800" y="762000"/>
            <a:ext cx="7772400" cy="1981200"/>
          </a:xfrm>
        </p:spPr>
        <p:txBody>
          <a:bodyPr/>
          <a:lstStyle/>
          <a:p>
            <a:pPr eaLnBrk="1" hangingPunct="1"/>
            <a:r>
              <a:rPr lang="en-US"/>
              <a:t>THE WESTERN FAÇADE PARTHENON</a:t>
            </a:r>
          </a:p>
        </p:txBody>
      </p:sp>
      <p:sp>
        <p:nvSpPr>
          <p:cNvPr id="3" name="Subtitle 2"/>
          <p:cNvSpPr>
            <a:spLocks noGrp="1"/>
          </p:cNvSpPr>
          <p:nvPr>
            <p:ph type="subTitle" idx="1"/>
          </p:nvPr>
        </p:nvSpPr>
        <p:spPr>
          <a:xfrm>
            <a:off x="1371600" y="2819400"/>
            <a:ext cx="6400800" cy="3810000"/>
          </a:xfrm>
        </p:spPr>
        <p:txBody>
          <a:bodyPr rtlCol="0">
            <a:normAutofit fontScale="55000" lnSpcReduction="20000"/>
          </a:bodyPr>
          <a:lstStyle/>
          <a:p>
            <a:pPr eaLnBrk="1" fontAlgn="auto" hangingPunct="1">
              <a:spcAft>
                <a:spcPts val="0"/>
              </a:spcAft>
              <a:buFont typeface="Arial" pitchFamily="34" charset="0"/>
              <a:buNone/>
              <a:defRPr/>
            </a:pPr>
            <a:r>
              <a:rPr lang="en-US" sz="4100" b="1" dirty="0"/>
              <a:t>This next series of photo includes: photos of the West Façade of the Parthenon, including close up of the pediment and the </a:t>
            </a:r>
            <a:r>
              <a:rPr lang="en-US" sz="4100" b="1" dirty="0" err="1"/>
              <a:t>triglyps</a:t>
            </a:r>
            <a:r>
              <a:rPr lang="en-US" sz="4100" b="1" dirty="0"/>
              <a:t>, and </a:t>
            </a:r>
            <a:r>
              <a:rPr lang="en-US" sz="4100" b="1" dirty="0" err="1"/>
              <a:t>metopes</a:t>
            </a:r>
            <a:r>
              <a:rPr lang="en-US" sz="4100" b="1" dirty="0"/>
              <a:t>. he </a:t>
            </a:r>
            <a:r>
              <a:rPr lang="en-US" sz="4100" b="1" dirty="0" err="1"/>
              <a:t>cicumabulation</a:t>
            </a:r>
            <a:r>
              <a:rPr lang="en-US" sz="4100" b="1" dirty="0"/>
              <a:t> around the Parthenon’s south side.  the south slope of the Acropolis, the approach to the </a:t>
            </a:r>
            <a:r>
              <a:rPr lang="en-US" sz="4100" b="1" dirty="0" err="1"/>
              <a:t>Propylyea</a:t>
            </a:r>
            <a:r>
              <a:rPr lang="en-US" sz="4100" b="1" dirty="0"/>
              <a:t> (entrance) with the Parthenon in the distance,  several views of the Temple of Athena Nike (Victory) from outside the walls, the passage up, into, and through the </a:t>
            </a:r>
            <a:r>
              <a:rPr lang="en-US" sz="4100" b="1" dirty="0" err="1"/>
              <a:t>Proplyea</a:t>
            </a:r>
            <a:r>
              <a:rPr lang="en-US" sz="4100" b="1" dirty="0"/>
              <a:t>.  Towards the left is the </a:t>
            </a:r>
            <a:r>
              <a:rPr lang="en-US" sz="4100" b="1" dirty="0" err="1"/>
              <a:t>Erectheum</a:t>
            </a:r>
            <a:r>
              <a:rPr lang="en-US" sz="4100" b="1" dirty="0"/>
              <a:t>. These photo compositions were taken in 1979, before the really heavy restoration and construction work had seriously begun, which, by the way, is still going on today. </a:t>
            </a:r>
            <a:endParaRPr lang="en-US" b="1" dirty="0"/>
          </a:p>
        </p:txBody>
      </p:sp>
    </p:spTree>
  </p:cSld>
  <p:clrMapOvr>
    <a:masterClrMapping/>
  </p:clrMapOvr>
  <p:transition advTm="341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994262-R1-E013.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994262-R1-E014.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994262-R1-E015.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994262-R1-E016.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994262-R1-E017.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994262-R1-E018.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994262-R1-E019.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994262-R1-E020.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994262-R1-E021.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a:xfrm>
            <a:off x="685800" y="762000"/>
            <a:ext cx="7772400" cy="1524000"/>
          </a:xfrm>
        </p:spPr>
        <p:txBody>
          <a:bodyPr/>
          <a:lstStyle/>
          <a:p>
            <a:pPr eaLnBrk="1" hangingPunct="1"/>
            <a:r>
              <a:rPr lang="en-US"/>
              <a:t>THE EASTERN FAÇADE AND THE NORTHERN FLANK</a:t>
            </a:r>
          </a:p>
        </p:txBody>
      </p:sp>
      <p:sp>
        <p:nvSpPr>
          <p:cNvPr id="3" name="Subtitle 2"/>
          <p:cNvSpPr>
            <a:spLocks noGrp="1"/>
          </p:cNvSpPr>
          <p:nvPr>
            <p:ph type="subTitle" idx="1"/>
          </p:nvPr>
        </p:nvSpPr>
        <p:spPr>
          <a:xfrm>
            <a:off x="1371600" y="2514600"/>
            <a:ext cx="6400800" cy="4114800"/>
          </a:xfrm>
        </p:spPr>
        <p:txBody>
          <a:bodyPr rtlCol="0">
            <a:normAutofit fontScale="475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As we reach the end of the southern flank we turn into the Eastern Facade . Several photos in this next group are in chiaroscuro (light/dark).  We then proceed into what was then the actual interior of the Parthenon where the great Statue of Athena that Phidias built stood. This would be her living room, if you will. After all, this was Athena’s house. In the back would have been the so called Treasury, where  Pericles stashed the wealth collected from the members  of the </a:t>
            </a:r>
            <a:r>
              <a:rPr lang="en-US" sz="4100" b="1" dirty="0" err="1"/>
              <a:t>Delian</a:t>
            </a:r>
            <a:r>
              <a:rPr lang="en-US" sz="4100" b="1" dirty="0"/>
              <a:t> League.  As we look up into the Southern end of the Western Pediment we see the sun (</a:t>
            </a:r>
            <a:r>
              <a:rPr lang="en-US" sz="4100" b="1" dirty="0" err="1"/>
              <a:t>photoa</a:t>
            </a:r>
            <a:r>
              <a:rPr lang="en-US" sz="4100" b="1" dirty="0"/>
              <a:t> without sun filter, I threw it away back in Egypt) where the Chariot of the Sun God Helios would have risen out of the Waters and into the day. We now reach the end of the Western Pediment and turn around to the northern flank, proceeding column by column,  until we complete our circumambulation and we are back to the Western Façade where we began.</a:t>
            </a:r>
            <a:endParaRPr lang="en-US" b="1" dirty="0"/>
          </a:p>
        </p:txBody>
      </p:sp>
    </p:spTree>
  </p:cSld>
  <p:clrMapOvr>
    <a:masterClrMapping/>
  </p:clrMapOvr>
  <p:transition advTm="3410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descr="994262-R1-E022.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descr="994262-R1-E023.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descr="994262-R1-E024.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descr="994262-R1-E025.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994262-R1-E026.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994262-R1-E027.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994262-R1-E028.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994262-R1-E029.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994262-R1-E030.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994262-R1-E031.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descr="994262-R1-E032.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 descr="994262-R1-E033.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ctrTitle"/>
          </p:nvPr>
        </p:nvSpPr>
        <p:spPr>
          <a:xfrm>
            <a:off x="685800" y="762000"/>
            <a:ext cx="7772400" cy="1524000"/>
          </a:xfrm>
        </p:spPr>
        <p:txBody>
          <a:bodyPr/>
          <a:lstStyle/>
          <a:p>
            <a:pPr eaLnBrk="1" hangingPunct="1"/>
            <a:r>
              <a:rPr lang="en-US"/>
              <a:t>THE ERECHTHEUM</a:t>
            </a:r>
          </a:p>
        </p:txBody>
      </p:sp>
      <p:sp>
        <p:nvSpPr>
          <p:cNvPr id="3" name="Subtitle 2"/>
          <p:cNvSpPr>
            <a:spLocks noGrp="1"/>
          </p:cNvSpPr>
          <p:nvPr>
            <p:ph type="subTitle" idx="1"/>
          </p:nvPr>
        </p:nvSpPr>
        <p:spPr>
          <a:xfrm>
            <a:off x="1371600" y="2514600"/>
            <a:ext cx="6400800" cy="4114800"/>
          </a:xfrm>
        </p:spPr>
        <p:txBody>
          <a:bodyPr rtlCol="0">
            <a:normAutofit fontScale="475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err="1"/>
              <a:t>Erechtheus</a:t>
            </a:r>
            <a:r>
              <a:rPr lang="en-US" sz="4100" b="1" dirty="0"/>
              <a:t> was  legendary king of Athens. The temple was a sanctuary of </a:t>
            </a:r>
            <a:r>
              <a:rPr lang="en-US" sz="4100" b="1" dirty="0" err="1"/>
              <a:t>Erechtheus</a:t>
            </a:r>
            <a:r>
              <a:rPr lang="en-US" sz="4100" b="1" dirty="0"/>
              <a:t> and </a:t>
            </a:r>
            <a:r>
              <a:rPr lang="en-US" sz="4100" b="1" dirty="0" err="1"/>
              <a:t>Athenia</a:t>
            </a:r>
            <a:r>
              <a:rPr lang="en-US" sz="4100" b="1" dirty="0"/>
              <a:t> </a:t>
            </a:r>
            <a:r>
              <a:rPr lang="en-US" sz="4100" b="1" dirty="0" err="1"/>
              <a:t>Polias</a:t>
            </a:r>
            <a:r>
              <a:rPr lang="en-US" sz="4100" b="1" dirty="0"/>
              <a:t>. The three parts of the temple seen here are: the main section of the temple, the Porch of the Caryatids, and the North Porch looking out into Athens. The identity if the </a:t>
            </a:r>
            <a:r>
              <a:rPr lang="en-US" sz="4100" b="1" dirty="0" err="1"/>
              <a:t>Carytids</a:t>
            </a:r>
            <a:r>
              <a:rPr lang="en-US" sz="4100" b="1" dirty="0"/>
              <a:t> is much debated but the etymology of their name seems to be from the </a:t>
            </a:r>
            <a:r>
              <a:rPr lang="en-US" sz="4100" b="1" dirty="0" err="1"/>
              <a:t>greek</a:t>
            </a:r>
            <a:r>
              <a:rPr lang="en-US" sz="4100" b="1" dirty="0"/>
              <a:t> </a:t>
            </a:r>
            <a:r>
              <a:rPr lang="en-US" sz="4100" b="1" i="1" dirty="0" err="1"/>
              <a:t>karyatides</a:t>
            </a:r>
            <a:r>
              <a:rPr lang="en-US" sz="4100" b="1" i="1" dirty="0"/>
              <a:t> -</a:t>
            </a:r>
            <a:r>
              <a:rPr lang="en-US" sz="4100" b="1" dirty="0"/>
              <a:t> priestesses of the goddess Artemis at </a:t>
            </a:r>
            <a:r>
              <a:rPr lang="en-US" sz="4100" b="1" dirty="0" err="1"/>
              <a:t>Caryae</a:t>
            </a:r>
            <a:r>
              <a:rPr lang="en-US" sz="4100" b="1" dirty="0"/>
              <a:t> in Laconia. I had seen one of the Caryatids in the British Museum, where I saw the Elgin Marbles, and here, two originals were said to be still standing </a:t>
            </a:r>
            <a:r>
              <a:rPr lang="en-US" sz="4100" b="1" i="1" dirty="0"/>
              <a:t>in situ. </a:t>
            </a:r>
            <a:r>
              <a:rPr lang="en-US" sz="4100" b="1" dirty="0"/>
              <a:t>They are some of the most mysterious women in all of classical antiquity. The next photo is in front of the western </a:t>
            </a:r>
            <a:r>
              <a:rPr lang="en-US" sz="4100" b="1" dirty="0" err="1"/>
              <a:t>cella</a:t>
            </a:r>
            <a:r>
              <a:rPr lang="en-US" sz="4100" b="1" dirty="0"/>
              <a:t>  and shows the olive tree of Athena, and then, behind the six ionic columns we go into the  </a:t>
            </a:r>
            <a:r>
              <a:rPr lang="en-US" sz="4100" b="1" dirty="0" err="1"/>
              <a:t>cella</a:t>
            </a:r>
            <a:r>
              <a:rPr lang="en-US" sz="4100" b="1" dirty="0"/>
              <a:t>, or sanctuary, itself. </a:t>
            </a:r>
            <a:endParaRPr lang="en-US" b="1" dirty="0"/>
          </a:p>
        </p:txBody>
      </p:sp>
    </p:spTree>
  </p:cSld>
  <p:clrMapOvr>
    <a:masterClrMapping/>
  </p:clrMapOvr>
  <p:transition advTm="3410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descr="994262-R1-E035.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 descr="994262-R1-E034.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descr="994262-R1-E036.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 descr="994262-R1-E037.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descr="994262-R1-E038.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descr="994262-R1-E039.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994262-R1-E040.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descr="994262-R1-E041.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994262-R1-E042.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descr="994262-R1-E043.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a:xfrm>
            <a:off x="685800" y="762000"/>
            <a:ext cx="7772400" cy="1524000"/>
          </a:xfrm>
        </p:spPr>
        <p:txBody>
          <a:bodyPr/>
          <a:lstStyle/>
          <a:p>
            <a:pPr eaLnBrk="1" hangingPunct="1"/>
            <a:r>
              <a:rPr lang="en-US"/>
              <a:t>VIEWS OF ATHENS FROM THE ACROPOLIS</a:t>
            </a:r>
          </a:p>
        </p:txBody>
      </p:sp>
      <p:sp>
        <p:nvSpPr>
          <p:cNvPr id="3" name="Subtitle 2"/>
          <p:cNvSpPr>
            <a:spLocks noGrp="1"/>
          </p:cNvSpPr>
          <p:nvPr>
            <p:ph type="subTitle" idx="1"/>
          </p:nvPr>
        </p:nvSpPr>
        <p:spPr>
          <a:xfrm>
            <a:off x="1371600" y="2514600"/>
            <a:ext cx="6400800" cy="4114800"/>
          </a:xfrm>
        </p:spPr>
        <p:txBody>
          <a:bodyPr rtlCol="0">
            <a:normAutofit fontScale="475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In the distance we can see the ruins of a Temple to the Roman god </a:t>
            </a:r>
            <a:r>
              <a:rPr lang="en-US" sz="4100" b="1" dirty="0" err="1"/>
              <a:t>Junpiter</a:t>
            </a:r>
            <a:r>
              <a:rPr lang="en-US" sz="4100" b="1" dirty="0"/>
              <a:t>/</a:t>
            </a:r>
            <a:r>
              <a:rPr lang="en-US" sz="4100" b="1" dirty="0" err="1"/>
              <a:t>Zues</a:t>
            </a:r>
            <a:r>
              <a:rPr lang="en-US" sz="4100" b="1" dirty="0"/>
              <a:t> built by the Roman Emperor Hadrian. The width of the columns drums is incredible – almost 300 hundred feet across (not really).  The Romans were great builders throughout their Empire and Hadrian was one of the foremost  architects. In the next photo we see the Hill of the </a:t>
            </a:r>
            <a:r>
              <a:rPr lang="en-US" sz="4100" b="1" dirty="0" err="1"/>
              <a:t>Pynx</a:t>
            </a:r>
            <a:r>
              <a:rPr lang="en-US" sz="4100" b="1" dirty="0"/>
              <a:t>. The next two photos are from the North slope of the Acropolis and show the Athenian Agora with the Temple of </a:t>
            </a:r>
            <a:r>
              <a:rPr lang="en-US" sz="4100" b="1" dirty="0" err="1"/>
              <a:t>Hephestion</a:t>
            </a:r>
            <a:r>
              <a:rPr lang="en-US" sz="4100" b="1" dirty="0"/>
              <a:t> in the distance. the goddess Artemis at </a:t>
            </a:r>
            <a:r>
              <a:rPr lang="en-US" sz="4100" b="1" dirty="0" err="1"/>
              <a:t>Caryae</a:t>
            </a:r>
            <a:r>
              <a:rPr lang="en-US" sz="4100" b="1" dirty="0"/>
              <a:t> in Laconia. I had seen one of the Caryatids in the British Museum, where I saw the Elgin Marbles, and here, two originals were said to be still standing </a:t>
            </a:r>
            <a:r>
              <a:rPr lang="en-US" sz="4100" b="1" i="1" dirty="0"/>
              <a:t>in situ. </a:t>
            </a:r>
            <a:r>
              <a:rPr lang="en-US" sz="4100" b="1" dirty="0"/>
              <a:t>They are some of the most mysterious women in all of classical antiquity. The next photo is in front of the western </a:t>
            </a:r>
            <a:r>
              <a:rPr lang="en-US" sz="4100" b="1" dirty="0" err="1"/>
              <a:t>cella</a:t>
            </a:r>
            <a:r>
              <a:rPr lang="en-US" sz="4100" b="1" dirty="0"/>
              <a:t>  and shows the olive tree of Athena, and then, behind the six ionic columns we go into the  </a:t>
            </a:r>
            <a:r>
              <a:rPr lang="en-US" sz="4100" b="1" dirty="0" err="1"/>
              <a:t>cella</a:t>
            </a:r>
            <a:r>
              <a:rPr lang="en-US" sz="4100" b="1" dirty="0"/>
              <a:t>, or sanctuary, itself. </a:t>
            </a:r>
            <a:endParaRPr lang="en-US" b="1" dirty="0"/>
          </a:p>
        </p:txBody>
      </p:sp>
    </p:spTree>
  </p:cSld>
  <p:clrMapOvr>
    <a:masterClrMapping/>
  </p:clrMapOvr>
  <p:transition advTm="3410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1" descr="994262-R1-E044.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descr="994262-R1-E045.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994262-R1-E046.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descr="994262-R1-E047.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 descr="994262-R1-E048.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descr="994262-R1-E049.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 descr="994262-R1-E050.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ctrTitle"/>
          </p:nvPr>
        </p:nvSpPr>
        <p:spPr>
          <a:xfrm>
            <a:off x="685800" y="762000"/>
            <a:ext cx="7772400" cy="1524000"/>
          </a:xfrm>
        </p:spPr>
        <p:txBody>
          <a:bodyPr/>
          <a:lstStyle/>
          <a:p>
            <a:pPr eaLnBrk="1" hangingPunct="1"/>
            <a:r>
              <a:rPr lang="en-US"/>
              <a:t>THE ACROPOLIS AND THE PARTHENON IN </a:t>
            </a:r>
            <a:r>
              <a:rPr lang="en-US" i="1"/>
              <a:t>GRISELLE</a:t>
            </a:r>
            <a:endParaRPr lang="en-US"/>
          </a:p>
        </p:txBody>
      </p:sp>
      <p:sp>
        <p:nvSpPr>
          <p:cNvPr id="3" name="Subtitle 2"/>
          <p:cNvSpPr>
            <a:spLocks noGrp="1"/>
          </p:cNvSpPr>
          <p:nvPr>
            <p:ph type="subTitle" idx="1"/>
          </p:nvPr>
        </p:nvSpPr>
        <p:spPr>
          <a:xfrm>
            <a:off x="1371600" y="2514600"/>
            <a:ext cx="6400800" cy="4114800"/>
          </a:xfrm>
        </p:spPr>
        <p:txBody>
          <a:bodyPr rtlCol="0">
            <a:normAutofit fontScale="475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In 1973 I visited and art exhibition called </a:t>
            </a:r>
            <a:r>
              <a:rPr lang="en-US" sz="4100" b="1" i="1" dirty="0"/>
              <a:t>Gray is the Colo</a:t>
            </a:r>
            <a:r>
              <a:rPr lang="en-US" sz="4100" b="1" dirty="0"/>
              <a:t>r, at the Institute for the Arts at Rice University. It featured paintings in various shades or tones of gray called </a:t>
            </a:r>
            <a:r>
              <a:rPr lang="en-US" sz="4100" b="1" dirty="0" err="1"/>
              <a:t>griselle</a:t>
            </a:r>
            <a:r>
              <a:rPr lang="en-US" sz="4100" b="1" dirty="0"/>
              <a:t>. It changed my life. Before I had an innate aversion to the darker shades of the chromatic scale. Darker shades were dull, depressing, creepy, not cool. After seeing the exhibition many times I now found theses same shades fascinating, vibrant, exciting, cool. No more were dark, grey, overshadowed days depressing. Now these same types of were fascinating, complex works of art in themselves. While I was preparing to photograph temples and archeological sites in Egypt, Greece, and the Holy Land, I conceived the idea of photographing  a </a:t>
            </a:r>
            <a:r>
              <a:rPr lang="en-US" sz="4100" b="1" i="1" dirty="0" err="1"/>
              <a:t>griesell</a:t>
            </a:r>
            <a:r>
              <a:rPr lang="en-US" sz="4100" b="1" i="1" dirty="0"/>
              <a:t> </a:t>
            </a:r>
            <a:r>
              <a:rPr lang="en-US" sz="4100" b="1" dirty="0"/>
              <a:t>Greece. These next photo compositions are selections from my </a:t>
            </a:r>
            <a:r>
              <a:rPr lang="en-US" sz="4100" b="1" dirty="0" err="1"/>
              <a:t>griesell</a:t>
            </a:r>
            <a:r>
              <a:rPr lang="en-US" sz="4100" b="1" dirty="0"/>
              <a:t> Acropolis and Parthenon. Since we have identified the structures already, I will not repeat here. </a:t>
            </a:r>
            <a:endParaRPr lang="en-US" b="1" dirty="0"/>
          </a:p>
        </p:txBody>
      </p:sp>
    </p:spTree>
  </p:cSld>
  <p:clrMapOvr>
    <a:masterClrMapping/>
  </p:clrMapOvr>
  <p:transition advTm="3410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descr="994262-R1-E052.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descr="994262-R1-E053.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descr="994262-R1-E051.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descr="994262-R1-E054.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 descr="994262-R1-E055.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descr="994262-R1-E056.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 descr="994262-R1-E057.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 descr="994262-R1-E051.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 descr="994262-R1-E058.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1" descr="994262-R1-E059.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 descr="994262-R1-E060.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descr="994262-R1-E061.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 descr="994262-R1-E062.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 descr="994262-R1-E063.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1" descr="994262-R1-E064.jpg"/>
          <p:cNvPicPr>
            <a:picLocks noGrp="1" noChangeAspect="1"/>
          </p:cNvPicPr>
          <p:nvPr isPhoto="1"/>
        </p:nvPicPr>
        <p:blipFill>
          <a:blip r:embed="rId2" cstate="print">
            <a:lum bright="10000"/>
          </a:blip>
          <a:srcRect/>
          <a:stretch>
            <a:fillRect/>
          </a:stretch>
        </p:blipFill>
        <p:spPr bwMode="auto">
          <a:xfrm>
            <a:off x="762000" y="1447800"/>
            <a:ext cx="9144000" cy="6181725"/>
          </a:xfrm>
          <a:prstGeom prst="rect">
            <a:avLst/>
          </a:prstGeom>
          <a:noFill/>
          <a:ln w="9525">
            <a:noFill/>
            <a:miter lim="800000"/>
            <a:headEnd/>
            <a:tailEnd/>
          </a:ln>
        </p:spPr>
      </p:pic>
      <p:sp>
        <p:nvSpPr>
          <p:cNvPr id="4" name="Rectangle 3"/>
          <p:cNvSpPr/>
          <p:nvPr/>
        </p:nvSpPr>
        <p:spPr>
          <a:xfrm>
            <a:off x="2400347" y="2967335"/>
            <a:ext cx="1790653" cy="369332"/>
          </a:xfrm>
          <a:prstGeom prst="rect">
            <a:avLst/>
          </a:prstGeom>
          <a:noFill/>
        </p:spPr>
        <p:txBody>
          <a:bodyPr>
            <a:spAutoFit/>
          </a:bodyPr>
          <a:lstStyle/>
          <a:p>
            <a:pPr algn="ctr" fontAlgn="auto">
              <a:spcBef>
                <a:spcPts val="0"/>
              </a:spcBef>
              <a:spcAft>
                <a:spcPts val="0"/>
              </a:spcAft>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Your Text Here</a:t>
            </a:r>
          </a:p>
        </p:txBody>
      </p:sp>
      <p:pic>
        <p:nvPicPr>
          <p:cNvPr id="5" name="Picture 4" descr="994262-R1-E064.jpg"/>
          <p:cNvPicPr>
            <a:picLocks noGrp="1" noChangeAspect="1"/>
          </p:cNvPicPr>
          <p:nvPr isPhoto="1"/>
        </p:nvPicPr>
        <p:blipFill>
          <a:blip r:embed="rId2" cstate="print">
            <a:lum bright="10000"/>
          </a:blip>
          <a:stretch>
            <a:fillRect/>
          </a:stretch>
        </p:blipFill>
        <p:spPr>
          <a:xfrm>
            <a:off x="1219200" y="1981200"/>
            <a:ext cx="9144000" cy="6181725"/>
          </a:xfrm>
          <a:prstGeom prst="rect">
            <a:avLst/>
          </a:prstGeom>
          <a:noFill/>
          <a:ln>
            <a:noFill/>
          </a:ln>
          <a:effectLst>
            <a:glow rad="63500">
              <a:schemeClr val="accent1">
                <a:satMod val="175000"/>
                <a:alpha val="40000"/>
              </a:schemeClr>
            </a:glow>
          </a:effectLst>
        </p:spPr>
      </p:pic>
      <p:sp>
        <p:nvSpPr>
          <p:cNvPr id="74757" name="TextBox 5"/>
          <p:cNvSpPr txBox="1">
            <a:spLocks noChangeArrowheads="1"/>
          </p:cNvSpPr>
          <p:nvPr/>
        </p:nvSpPr>
        <p:spPr bwMode="auto">
          <a:xfrm flipH="1">
            <a:off x="1295400" y="3505200"/>
            <a:ext cx="1828800" cy="461963"/>
          </a:xfrm>
          <a:prstGeom prst="rect">
            <a:avLst/>
          </a:prstGeom>
          <a:noFill/>
          <a:ln w="9525">
            <a:noFill/>
            <a:miter lim="800000"/>
            <a:headEnd/>
            <a:tailEnd/>
          </a:ln>
        </p:spPr>
        <p:txBody>
          <a:bodyPr>
            <a:spAutoFit/>
          </a:bodyPr>
          <a:lstStyle/>
          <a:p>
            <a:r>
              <a:rPr lang="en-US" sz="1200">
                <a:latin typeface="Calibri" pitchFamily="34" charset="0"/>
              </a:rPr>
              <a:t>The Chariot oi</a:t>
            </a:r>
          </a:p>
          <a:p>
            <a:r>
              <a:rPr lang="en-US" sz="1200">
                <a:latin typeface="Calibri" pitchFamily="34" charset="0"/>
              </a:rPr>
              <a:t> the Sun God Helious</a:t>
            </a:r>
          </a:p>
        </p:txBody>
      </p:sp>
    </p:spTree>
  </p:cSld>
  <p:clrMapOvr>
    <a:masterClrMapping/>
  </p:clrMapOvr>
  <p:transition advTm="34100"/>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ctrTitle"/>
          </p:nvPr>
        </p:nvSpPr>
        <p:spPr>
          <a:xfrm>
            <a:off x="685800" y="762000"/>
            <a:ext cx="7772400" cy="1524000"/>
          </a:xfrm>
        </p:spPr>
        <p:txBody>
          <a:bodyPr/>
          <a:lstStyle/>
          <a:p>
            <a:pPr eaLnBrk="1" hangingPunct="1"/>
            <a:r>
              <a:rPr lang="en-US"/>
              <a:t>VIEWS OF ATHENS FROM THE ACROPOLIS</a:t>
            </a:r>
          </a:p>
        </p:txBody>
      </p:sp>
      <p:sp>
        <p:nvSpPr>
          <p:cNvPr id="3" name="Subtitle 2"/>
          <p:cNvSpPr>
            <a:spLocks noGrp="1"/>
          </p:cNvSpPr>
          <p:nvPr>
            <p:ph type="subTitle" idx="1"/>
          </p:nvPr>
        </p:nvSpPr>
        <p:spPr>
          <a:xfrm>
            <a:off x="1371600" y="2514600"/>
            <a:ext cx="6400800" cy="4114800"/>
          </a:xfrm>
        </p:spPr>
        <p:txBody>
          <a:bodyPr rtlCol="0">
            <a:normAutofit fontScale="47500" lnSpcReduction="20000"/>
          </a:bodyPr>
          <a:lstStyle/>
          <a:p>
            <a:pPr eaLnBrk="1" fontAlgn="auto" hangingPunct="1">
              <a:spcAft>
                <a:spcPts val="0"/>
              </a:spcAft>
              <a:buFont typeface="Arial" pitchFamily="34" charset="0"/>
              <a:buNone/>
              <a:defRPr/>
            </a:pPr>
            <a:endParaRPr lang="en-US" sz="4100" b="1" dirty="0"/>
          </a:p>
          <a:p>
            <a:pPr eaLnBrk="1" fontAlgn="auto" hangingPunct="1">
              <a:spcAft>
                <a:spcPts val="0"/>
              </a:spcAft>
              <a:buFont typeface="Arial" pitchFamily="34" charset="0"/>
              <a:buNone/>
              <a:defRPr/>
            </a:pPr>
            <a:r>
              <a:rPr lang="en-US" sz="4100" b="1" dirty="0"/>
              <a:t>In the distance we can see the ruins of a Temple to the Roman god </a:t>
            </a:r>
            <a:r>
              <a:rPr lang="en-US" sz="4100" b="1" dirty="0" err="1"/>
              <a:t>Junpiter</a:t>
            </a:r>
            <a:r>
              <a:rPr lang="en-US" sz="4100" b="1" dirty="0"/>
              <a:t>/</a:t>
            </a:r>
            <a:r>
              <a:rPr lang="en-US" sz="4100" b="1" dirty="0" err="1"/>
              <a:t>Zues</a:t>
            </a:r>
            <a:r>
              <a:rPr lang="en-US" sz="4100" b="1" dirty="0"/>
              <a:t> built by the Roman Emperor Hadrian. The width of the columns drums is incredible – almost 300 hundred feet across (not really).  The Romans were great builders throughout their Empire and Hadrian was one of the foremost  architects. In the next photo we see the Hill of the </a:t>
            </a:r>
            <a:r>
              <a:rPr lang="en-US" sz="4100" b="1" dirty="0" err="1"/>
              <a:t>Pynx</a:t>
            </a:r>
            <a:r>
              <a:rPr lang="en-US" sz="4100" b="1" dirty="0"/>
              <a:t>. The next two photos are from the North slope of the Acropolis and show the Athenian Agora with the Temple of </a:t>
            </a:r>
            <a:r>
              <a:rPr lang="en-US" sz="4100" b="1" dirty="0" err="1"/>
              <a:t>Hephestion</a:t>
            </a:r>
            <a:r>
              <a:rPr lang="en-US" sz="4100" b="1" dirty="0"/>
              <a:t> in the distance. the goddess Artemis at </a:t>
            </a:r>
            <a:r>
              <a:rPr lang="en-US" sz="4100" b="1" dirty="0" err="1"/>
              <a:t>Caryae</a:t>
            </a:r>
            <a:r>
              <a:rPr lang="en-US" sz="4100" b="1" dirty="0"/>
              <a:t> in Laconia. I had seen one of the Caryatids in the British Museum, where I saw the Elgin Marbles, and here, two originals were said to be still standing </a:t>
            </a:r>
            <a:r>
              <a:rPr lang="en-US" sz="4100" b="1" i="1" dirty="0"/>
              <a:t>in situ. </a:t>
            </a:r>
            <a:r>
              <a:rPr lang="en-US" sz="4100" b="1" dirty="0"/>
              <a:t>They are some of the most mysterious women in all of classical antiquity. The next photo is in front of the western </a:t>
            </a:r>
            <a:r>
              <a:rPr lang="en-US" sz="4100" b="1" dirty="0" err="1"/>
              <a:t>cella</a:t>
            </a:r>
            <a:r>
              <a:rPr lang="en-US" sz="4100" b="1" dirty="0"/>
              <a:t>  and shows the olive tree of Athena, and then, behind the six ionic columns we go into the  </a:t>
            </a:r>
            <a:r>
              <a:rPr lang="en-US" sz="4100" b="1" dirty="0" err="1"/>
              <a:t>cella</a:t>
            </a:r>
            <a:r>
              <a:rPr lang="en-US" sz="4100" b="1" dirty="0"/>
              <a:t>, or sanctuary, itself. </a:t>
            </a:r>
            <a:endParaRPr lang="en-US" b="1" dirty="0"/>
          </a:p>
        </p:txBody>
      </p:sp>
    </p:spTree>
  </p:cSld>
  <p:clrMapOvr>
    <a:masterClrMapping/>
  </p:clrMapOvr>
  <p:transition advTm="34100"/>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 descr="994262-R1-E065.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 descr="994262-R1-E066.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 descr="994262-R1-E067.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 descr="994262-R1-E068.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1" descr="994262-R1-E069.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1" descr="994262-R1-E070.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1" descr="994262-R1-E071.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1" descr="994262-R1-E072.jpg"/>
          <p:cNvPicPr>
            <a:picLocks noGrp="1" noChangeAspect="1"/>
          </p:cNvPicPr>
          <p:nvPr isPhoto="1"/>
        </p:nvPicPr>
        <p:blipFill>
          <a:blip r:embed="rId2" cstate="print"/>
          <a:srcRect/>
          <a:stretch>
            <a:fillRect/>
          </a:stretch>
        </p:blipFill>
        <p:spPr bwMode="auto">
          <a:xfrm>
            <a:off x="0" y="338138"/>
            <a:ext cx="9144000" cy="6181725"/>
          </a:xfrm>
          <a:prstGeom prst="rect">
            <a:avLst/>
          </a:prstGeom>
          <a:noFill/>
          <a:ln w="9525">
            <a:noFill/>
            <a:miter lim="800000"/>
            <a:headEnd/>
            <a:tailEnd/>
          </a:ln>
        </p:spPr>
      </p:pic>
    </p:spTree>
  </p:cSld>
  <p:clrMapOvr>
    <a:masterClrMapping/>
  </p:clrMapOvr>
  <p:transition advTm="34100"/>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1" descr="994262-R1-E073.jpg"/>
          <p:cNvPicPr>
            <a:picLocks noGrp="1" noChangeAspect="1"/>
          </p:cNvPicPr>
          <p:nvPr isPhoto="1"/>
        </p:nvPicPr>
        <p:blipFill>
          <a:blip r:embed="rId2" cstate="print"/>
          <a:srcRect/>
          <a:stretch>
            <a:fillRect/>
          </a:stretch>
        </p:blipFill>
        <p:spPr bwMode="auto">
          <a:xfrm>
            <a:off x="2252663" y="0"/>
            <a:ext cx="4637087" cy="6858000"/>
          </a:xfrm>
          <a:prstGeom prst="rect">
            <a:avLst/>
          </a:prstGeom>
          <a:noFill/>
          <a:ln w="9525">
            <a:noFill/>
            <a:miter lim="800000"/>
            <a:headEnd/>
            <a:tailEnd/>
          </a:ln>
        </p:spPr>
      </p:pic>
    </p:spTree>
  </p:cSld>
  <p:clrMapOvr>
    <a:masterClrMapping/>
  </p:clrMapOvr>
  <p:transition advTm="3410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1336</TotalTime>
  <Words>1579</Words>
  <Application>Microsoft Office PowerPoint</Application>
  <PresentationFormat>On-screen Show (4:3)</PresentationFormat>
  <Paragraphs>39</Paragraphs>
  <Slides>83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83</vt:i4>
      </vt:variant>
    </vt:vector>
  </HeadingPairs>
  <TitlesOfParts>
    <vt:vector size="86" baseType="lpstr">
      <vt:lpstr>Arial</vt:lpstr>
      <vt:lpstr>Calibri</vt:lpstr>
      <vt:lpstr>Office Theme</vt:lpstr>
      <vt:lpstr>KEVIN CASSIDY  PHOTO COMPOSITIONS </vt:lpstr>
      <vt:lpstr>THE SOUTH SLOPE OF THE  ACROPOLIS AND THE PROPLYEA</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PARTHENON</vt:lpstr>
      <vt:lpstr>PowerPoint Presentation</vt:lpstr>
      <vt:lpstr>THE WESTERN FAÇADE PARTHENON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EASTERN FAÇADE AND THE NORTHERN FLANK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ERECHTHEUM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VIEWS OF ATHENS FROM THE ACROPOLIS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ACROPOLIS AND THE PARTHENON IN GRISELLE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VIEWS OF ATHENS FROM THE ACROPOLIS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KEVIN CASSIDY  PHOTO COMPOSITIONS</dc:title>
  <dc:creator>Your User Name</dc:creator>
  <cp:lastModifiedBy>Envisionware</cp:lastModifiedBy>
  <cp:revision>49</cp:revision>
  <dcterms:created xsi:type="dcterms:W3CDTF">2010-01-04T04:16:48Z</dcterms:created>
  <dcterms:modified xsi:type="dcterms:W3CDTF">2022-02-21T20:21:50Z</dcterms:modified>
</cp:coreProperties>
</file>